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2" r:id="rId6"/>
    <p:sldId id="263" r:id="rId7"/>
    <p:sldId id="265"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0" d="100"/>
          <a:sy n="70" d="100"/>
        </p:scale>
        <p:origin x="-744"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E6D859-A581-4957-B8C9-AB5685165A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51155371-3EBF-4389-A088-F4168FEB60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9E58BF8D-395E-4AE0-951B-44FF2564D170}"/>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5324543E-1E54-4E7C-8BAD-63CA036499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6C325BC1-AE9C-4DF5-9006-DC3D46F2EC26}"/>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2652594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DFB3A1-AC03-43C2-B605-51A16C57456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B443F8DF-10B2-45C9-93DA-B562E39924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E4D35938-DAC8-43C0-BAC6-13A10AC1BD9C}"/>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C91CDCD9-FD3E-43A4-81D5-0AFD9DDF40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DBE396B-2E62-4E0F-975C-694322C7F08C}"/>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3540608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7769869-8CA6-42A8-8861-65C7D6A66F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E24BAAFC-4C58-45EF-A16A-1C6AEC185E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98C6A38-41A1-46C7-B23E-2F98A4742857}"/>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71CBE0D8-E0F0-4195-BA70-B68474E00A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24572B53-F38F-43FC-8736-4E7072B9F00A}"/>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763604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04A306-8AFE-4626-830C-AAE6BFCD03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9D7F01B1-970C-4F57-8EDC-122DE0D198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52C3F1E-49C8-4C91-BF78-9C7AAB5CDEA7}"/>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13ACCDA1-558A-4C92-A519-7A67D7A796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7664FA4-C6D5-4F97-948E-06EE2C9A528B}"/>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3782599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844143-2C5A-4150-ACA6-E1546EE684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37AD3A05-0616-41C8-BAE0-AA1DDB320D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EAF1F64D-9AD9-4DE8-B744-51C7D1E20A8B}"/>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85908E04-71AA-4203-8B55-2E73662BF6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E85AB911-CB85-4F43-89E3-2AA82263A198}"/>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3472997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93F60-2374-41DC-8BE0-D73495CE96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A9C583BE-73F3-4013-BF78-BE7F876ABC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36751524-11FE-4EDE-98B9-003AFD4413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A82D7813-7EF4-498C-9404-F42D5FDC25B6}"/>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6" name="Footer Placeholder 5">
            <a:extLst>
              <a:ext uri="{FF2B5EF4-FFF2-40B4-BE49-F238E27FC236}">
                <a16:creationId xmlns:a16="http://schemas.microsoft.com/office/drawing/2014/main" xmlns="" id="{087F8EFB-9B44-4CC5-A106-DB84A60B19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934AC70-1C45-4021-A2A1-A018B6B1359A}"/>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196052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BE2E7D-F6C4-4043-AD97-1D1DE576AC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86243BF-D450-43C5-887D-D62211CA84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0BCDD1A-815C-454C-BA0C-AEDFD4386C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A54B07B0-88CA-4D6C-9ACB-CD630001E6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C8E4D4B-3490-4B2E-879C-FE726AEDFD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2D12A554-D5CD-459C-ABD4-F54BA581C53E}"/>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8" name="Footer Placeholder 7">
            <a:extLst>
              <a:ext uri="{FF2B5EF4-FFF2-40B4-BE49-F238E27FC236}">
                <a16:creationId xmlns:a16="http://schemas.microsoft.com/office/drawing/2014/main" xmlns="" id="{F7CC7629-3A99-4AD1-9A45-B7D361C1283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A8D86901-4500-4BC7-B1B6-72DD549EF85C}"/>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914706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87DE94-AF67-4B88-A93C-BD684CE5B4D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D1FB967C-9C28-4397-B7E1-D40ECCB905A2}"/>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4" name="Footer Placeholder 3">
            <a:extLst>
              <a:ext uri="{FF2B5EF4-FFF2-40B4-BE49-F238E27FC236}">
                <a16:creationId xmlns:a16="http://schemas.microsoft.com/office/drawing/2014/main" xmlns="" id="{CDA012A8-80DF-4CD1-AD2F-415ED509D98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C3CDA649-7B89-41BD-9276-B14EA961A0D2}"/>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1631922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BB42517-EDED-4A17-9A3B-D501F51F2568}"/>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3" name="Footer Placeholder 2">
            <a:extLst>
              <a:ext uri="{FF2B5EF4-FFF2-40B4-BE49-F238E27FC236}">
                <a16:creationId xmlns:a16="http://schemas.microsoft.com/office/drawing/2014/main" xmlns="" id="{6F399316-1AE5-45CC-A48A-63E14BDA40B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8041ABAD-5002-4FBF-A146-815323A61444}"/>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86030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5A3A2D-61F3-4038-A7DD-EE77579C29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131CE3C1-13E7-422C-9CA8-107A3090AC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6F349697-0D87-405C-899A-64E0E0080C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15390D5-AF70-435D-BF00-EEFFB10F63D0}"/>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6" name="Footer Placeholder 5">
            <a:extLst>
              <a:ext uri="{FF2B5EF4-FFF2-40B4-BE49-F238E27FC236}">
                <a16:creationId xmlns:a16="http://schemas.microsoft.com/office/drawing/2014/main" xmlns="" id="{37E8DB86-5175-4270-9993-A7EB5A0BC3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A5F4C21-38E9-4EC6-A7FF-1F55B37F416A}"/>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233517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287A44-2260-4782-8ED3-785084616C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F5B5F14F-6648-469B-9524-54841AB239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7594DEC5-7131-4A85-8BDB-224501A4A5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2B30674-2800-4ACE-ADCC-78F2F1855C75}"/>
              </a:ext>
            </a:extLst>
          </p:cNvPr>
          <p:cNvSpPr>
            <a:spLocks noGrp="1"/>
          </p:cNvSpPr>
          <p:nvPr>
            <p:ph type="dt" sz="half" idx="10"/>
          </p:nvPr>
        </p:nvSpPr>
        <p:spPr/>
        <p:txBody>
          <a:bodyPr/>
          <a:lstStyle/>
          <a:p>
            <a:fld id="{FE6DB6D8-9246-4515-B4D9-44797BA4866C}" type="datetimeFigureOut">
              <a:rPr lang="en-GB" smtClean="0"/>
              <a:t>09/04/2021</a:t>
            </a:fld>
            <a:endParaRPr lang="en-GB"/>
          </a:p>
        </p:txBody>
      </p:sp>
      <p:sp>
        <p:nvSpPr>
          <p:cNvPr id="6" name="Footer Placeholder 5">
            <a:extLst>
              <a:ext uri="{FF2B5EF4-FFF2-40B4-BE49-F238E27FC236}">
                <a16:creationId xmlns:a16="http://schemas.microsoft.com/office/drawing/2014/main" xmlns="" id="{E3A5CC02-DACF-4470-987B-382642642F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4575AE90-4DCD-4BBE-9347-BB6B5EB488D3}"/>
              </a:ext>
            </a:extLst>
          </p:cNvPr>
          <p:cNvSpPr>
            <a:spLocks noGrp="1"/>
          </p:cNvSpPr>
          <p:nvPr>
            <p:ph type="sldNum" sz="quarter" idx="12"/>
          </p:nvPr>
        </p:nvSpPr>
        <p:spPr/>
        <p:txBody>
          <a:bodyPr/>
          <a:lstStyle/>
          <a:p>
            <a:fld id="{34619DD0-CD92-4F5B-A8A1-BBCB24C8792E}" type="slidenum">
              <a:rPr lang="en-GB" smtClean="0"/>
              <a:t>‹#›</a:t>
            </a:fld>
            <a:endParaRPr lang="en-GB"/>
          </a:p>
        </p:txBody>
      </p:sp>
    </p:spTree>
    <p:extLst>
      <p:ext uri="{BB962C8B-B14F-4D97-AF65-F5344CB8AC3E}">
        <p14:creationId xmlns:p14="http://schemas.microsoft.com/office/powerpoint/2010/main" val="3590703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2000">
              <a:schemeClr val="accent5"/>
            </a:gs>
            <a:gs pos="29000">
              <a:schemeClr val="accent1">
                <a:lumMod val="45000"/>
                <a:lumOff val="55000"/>
              </a:schemeClr>
            </a:gs>
            <a:gs pos="7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D456EE3-A7F2-4D40-83EE-9652FBCC09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ACC78018-8AD1-44E2-8327-CECA476AFB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CA8BA630-C8E7-4E30-A312-44BDE827DE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DB6D8-9246-4515-B4D9-44797BA4866C}" type="datetimeFigureOut">
              <a:rPr lang="en-GB" smtClean="0"/>
              <a:t>09/04/2021</a:t>
            </a:fld>
            <a:endParaRPr lang="en-GB"/>
          </a:p>
        </p:txBody>
      </p:sp>
      <p:sp>
        <p:nvSpPr>
          <p:cNvPr id="5" name="Footer Placeholder 4">
            <a:extLst>
              <a:ext uri="{FF2B5EF4-FFF2-40B4-BE49-F238E27FC236}">
                <a16:creationId xmlns:a16="http://schemas.microsoft.com/office/drawing/2014/main" xmlns="" id="{7FCDFED6-49F2-4249-99D5-6A0D53CD5E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F16FE354-6607-425E-918C-D494546623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19DD0-CD92-4F5B-A8A1-BBCB24C8792E}" type="slidenum">
              <a:rPr lang="en-GB" smtClean="0"/>
              <a:t>‹#›</a:t>
            </a:fld>
            <a:endParaRPr lang="en-GB"/>
          </a:p>
        </p:txBody>
      </p:sp>
    </p:spTree>
    <p:extLst>
      <p:ext uri="{BB962C8B-B14F-4D97-AF65-F5344CB8AC3E}">
        <p14:creationId xmlns:p14="http://schemas.microsoft.com/office/powerpoint/2010/main" val="4143486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nytimes.com/2020/05/31/us/george-floyd-investigation.html" TargetMode="External"/><Relationship Id="rId2" Type="http://schemas.openxmlformats.org/officeDocument/2006/relationships/hyperlink" Target="https://www.bbc.com/news/" TargetMode="External"/><Relationship Id="rId1" Type="http://schemas.openxmlformats.org/officeDocument/2006/relationships/slideLayout" Target="../slideLayouts/slideLayout2.xml"/><Relationship Id="rId4" Type="http://schemas.openxmlformats.org/officeDocument/2006/relationships/hyperlink" Target="https://www.bbc.com/news/world-us-canada-52981634"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DFF59CF-803A-465F-9BAC-3ADAB4E0F524}"/>
              </a:ext>
            </a:extLst>
          </p:cNvPr>
          <p:cNvSpPr txBox="1"/>
          <p:nvPr/>
        </p:nvSpPr>
        <p:spPr>
          <a:xfrm>
            <a:off x="1944255" y="1330037"/>
            <a:ext cx="8682181" cy="3341299"/>
          </a:xfrm>
          <a:prstGeom prst="rect">
            <a:avLst/>
          </a:prstGeom>
          <a:noFill/>
        </p:spPr>
        <p:txBody>
          <a:bodyPr wrap="square" rtlCol="0">
            <a:spAutoFit/>
          </a:bodyPr>
          <a:lstStyle/>
          <a:p>
            <a:pPr algn="ctr">
              <a:lnSpc>
                <a:spcPct val="107000"/>
              </a:lnSpc>
              <a:spcAft>
                <a:spcPts val="800"/>
              </a:spcAft>
            </a:pP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Unethical Police Behaviour</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tabLst>
                <a:tab pos="3200400" algn="l"/>
              </a:tabLst>
            </a:pP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student</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tabLst>
                <a:tab pos="3200400" algn="l"/>
              </a:tabLst>
            </a:pP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professor</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tabLst>
                <a:tab pos="3200400" algn="l"/>
              </a:tabLst>
            </a:pP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institution</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tabLst>
                <a:tab pos="3200400" algn="l"/>
              </a:tabLst>
            </a:pP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course</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en-GB" sz="2800" b="1" dirty="0">
                <a:effectLst/>
                <a:latin typeface="Times New Roman" panose="02020603050405020304" pitchFamily="18" charset="0"/>
                <a:ea typeface="Calibri" panose="020F0502020204030204" pitchFamily="34" charset="0"/>
                <a:cs typeface="Times New Roman" panose="02020603050405020304" pitchFamily="18" charset="0"/>
              </a:rPr>
              <a:t>due date</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20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BBF805C-065E-4449-A0C8-3562E016339F}"/>
              </a:ext>
            </a:extLst>
          </p:cNvPr>
          <p:cNvSpPr txBox="1"/>
          <p:nvPr/>
        </p:nvSpPr>
        <p:spPr>
          <a:xfrm>
            <a:off x="1454727" y="1637475"/>
            <a:ext cx="9485746" cy="4801314"/>
          </a:xfrm>
          <a:prstGeom prst="rect">
            <a:avLst/>
          </a:prstGeom>
          <a:noFill/>
        </p:spPr>
        <p:txBody>
          <a:bodyPr wrap="square" rtlCol="0">
            <a:spAutoFit/>
          </a:bodyPr>
          <a:lstStyle/>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Excessive, unwarranted, and unlawful application of force by police against civilians has constituted police brutality, or what can also be referred to as unethical Police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behavior</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in the USA.  All the races, ages, genders, and ethnicities of Americans have been victims of unethical and unlawful police practices. Although unethical police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behaviors</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have been demonstrated in various for, such as corruption and reluctance to protect citizens, the most awful practices are the brutal murdering of citizens. </a:t>
            </a:r>
          </a:p>
          <a:p>
            <a:pPr marL="285750" indent="-285750">
              <a:buFont typeface="Wingdings" panose="05000000000000000000" pitchFamily="2" charset="2"/>
              <a:buChar char="v"/>
            </a:pPr>
            <a:endParaRPr lang="en-GB"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 recent, clear, and public demonstration of police brutality in the U.S. was demonstrated by the death of George Floyd.  Police officers of Minneapolis arrested George Floyd, over $ 20 cigarettes counterfeit bill. 20 minutes afterward, a squad of vehicles came to a halt at the scene. A police officer pinned George Floyd's neck on the ground making him unconscious and breathless. Later, Mr. George succumbed form the injuries</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(BBC 2021)</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According to the Law Enforcement Code of Ethics, the police’s action was brutal, dehumanizing, and unethical. Law enforcement Code of Ethics requires the police to inform the suspect the reason they are arresting him/her, arrest the individual the take him/her to the police stations as a way of safeguarding property and lives.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xmlns="" id="{ADC879F0-0FD9-408B-A306-52046C973D34}"/>
              </a:ext>
            </a:extLst>
          </p:cNvPr>
          <p:cNvSpPr txBox="1"/>
          <p:nvPr/>
        </p:nvSpPr>
        <p:spPr>
          <a:xfrm>
            <a:off x="2493817" y="540327"/>
            <a:ext cx="5846618" cy="830997"/>
          </a:xfrm>
          <a:prstGeom prst="rect">
            <a:avLst/>
          </a:prstGeom>
          <a:noFill/>
        </p:spPr>
        <p:txBody>
          <a:bodyPr wrap="square" rtlCol="0">
            <a:spAutoFit/>
          </a:bodyPr>
          <a:lstStyle/>
          <a:p>
            <a:pPr algn="ctr"/>
            <a:r>
              <a:rPr lang="en-GB" b="1" dirty="0"/>
              <a:t>1. </a:t>
            </a:r>
            <a:r>
              <a:rPr lang="en-GB" sz="2400" b="1" dirty="0"/>
              <a:t>A Police </a:t>
            </a:r>
            <a:r>
              <a:rPr lang="en-GB" sz="2400" b="1" dirty="0">
                <a:latin typeface="Times New Roman" panose="02020603050405020304" pitchFamily="18" charset="0"/>
                <a:cs typeface="Times New Roman" panose="02020603050405020304" pitchFamily="18" charset="0"/>
              </a:rPr>
              <a:t>Ethical</a:t>
            </a:r>
            <a:r>
              <a:rPr lang="en-GB" sz="2400" b="1" dirty="0"/>
              <a:t> Violation Instance: </a:t>
            </a:r>
            <a:r>
              <a:rPr lang="en-GB" sz="1800" b="1" dirty="0"/>
              <a:t>Mr. </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Chauvin Derek’s Brutality</a:t>
            </a:r>
            <a:endParaRPr lang="en-GB" b="1" dirty="0"/>
          </a:p>
        </p:txBody>
      </p:sp>
    </p:spTree>
    <p:extLst>
      <p:ext uri="{BB962C8B-B14F-4D97-AF65-F5344CB8AC3E}">
        <p14:creationId xmlns:p14="http://schemas.microsoft.com/office/powerpoint/2010/main" val="3660905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B82F22F-0D46-4AB2-89E5-51C31F068773}"/>
              </a:ext>
            </a:extLst>
          </p:cNvPr>
          <p:cNvSpPr txBox="1"/>
          <p:nvPr/>
        </p:nvSpPr>
        <p:spPr>
          <a:xfrm>
            <a:off x="1538515" y="1890816"/>
            <a:ext cx="8955314" cy="3416320"/>
          </a:xfrm>
          <a:prstGeom prst="rect">
            <a:avLst/>
          </a:prstGeom>
          <a:noFill/>
        </p:spPr>
        <p:txBody>
          <a:bodyPr wrap="square" rtlCol="0">
            <a:spAutoFit/>
          </a:bodyPr>
          <a:lstStyle/>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Chauvin Derek, the police whose brutality led to the death of George Floyd was charged with murder and manslaughter. Both charges weighted a maximum imprisoning of Mr. Chauvin for 35 years. Although these charges are proportional to Mr. Chauvin’s brutality, they are not just enough to gear changes in unethical police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behaviors</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This is true since even after the charges were publicity passed on Mr. Chauvin, that instance never brought any effective changes. </a:t>
            </a:r>
          </a:p>
          <a:p>
            <a:pPr marL="285750" indent="-285750">
              <a:buFont typeface="Wingdings" panose="05000000000000000000" pitchFamily="2" charset="2"/>
              <a:buChar char="v"/>
            </a:pPr>
            <a:r>
              <a:rPr lang="en-GB" dirty="0">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Unethical practices such as corruption, excessive use of force racial discrimination, witness tampering, and coercive interrogations from police officers are still being witnessed in the U.S.  Educating police on human rights and encouraging them to adhere to the Law enforcement Code of Ethics can too help in declining such dehumanizing practices</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(Evan et al, 2021)</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xmlns="" id="{65865590-5E07-4A90-B513-11F8E63DD4E7}"/>
              </a:ext>
            </a:extLst>
          </p:cNvPr>
          <p:cNvSpPr txBox="1"/>
          <p:nvPr/>
        </p:nvSpPr>
        <p:spPr>
          <a:xfrm>
            <a:off x="2632364" y="360218"/>
            <a:ext cx="7592290" cy="830997"/>
          </a:xfrm>
          <a:prstGeom prst="rect">
            <a:avLst/>
          </a:prstGeom>
          <a:noFill/>
        </p:spPr>
        <p:txBody>
          <a:bodyPr wrap="square" rtlCol="0">
            <a:spAutoFit/>
          </a:bodyPr>
          <a:lstStyle/>
          <a:p>
            <a:pPr algn="ctr"/>
            <a:r>
              <a:rPr lang="en-GB" sz="2400" b="1" dirty="0"/>
              <a:t>2. </a:t>
            </a:r>
            <a:r>
              <a:rPr lang="en-GB" sz="2400" b="1" dirty="0">
                <a:latin typeface="Times New Roman" panose="02020603050405020304" pitchFamily="18" charset="0"/>
                <a:cs typeface="Times New Roman" panose="02020603050405020304" pitchFamily="18" charset="0"/>
              </a:rPr>
              <a:t>Consequences of  Mr. </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Chauvin </a:t>
            </a:r>
          </a:p>
          <a:p>
            <a:pPr algn="ct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Derek’s Brutality</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253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61271DE4-9D6A-4BFF-A045-520A19B61AC0}"/>
              </a:ext>
            </a:extLst>
          </p:cNvPr>
          <p:cNvSpPr txBox="1"/>
          <p:nvPr/>
        </p:nvSpPr>
        <p:spPr>
          <a:xfrm>
            <a:off x="2382982" y="1939637"/>
            <a:ext cx="7924800" cy="2862322"/>
          </a:xfrm>
          <a:prstGeom prst="rect">
            <a:avLst/>
          </a:prstGeom>
          <a:noFill/>
        </p:spPr>
        <p:txBody>
          <a:bodyPr wrap="square" rtlCol="0">
            <a:spAutoFit/>
          </a:bodyPr>
          <a:lstStyle/>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rPr>
              <a:t>	The government police department had rewritten on “use of force” policy which governs the police conduct when dealing with civilians. For instance, part of the policy requires the closure of any department whose officers use brutal force on civilians. This is referred to as dismantling of police, as in the case of the Minneapolis Police Department.  </a:t>
            </a:r>
          </a:p>
          <a:p>
            <a:pPr marL="285750" indent="-285750">
              <a:buFont typeface="Wingdings" panose="05000000000000000000" pitchFamily="2" charset="2"/>
              <a:buChar char="v"/>
            </a:pPr>
            <a:r>
              <a:rPr lang="en-GB" dirty="0">
                <a:latin typeface="Times New Roman" panose="02020603050405020304" pitchFamily="18" charset="0"/>
                <a:ea typeface="Calibri" panose="020F0502020204030204" pitchFamily="34" charset="0"/>
              </a:rPr>
              <a:t>	</a:t>
            </a:r>
            <a:r>
              <a:rPr lang="en-GB" sz="1800" dirty="0">
                <a:effectLst/>
                <a:latin typeface="Times New Roman" panose="02020603050405020304" pitchFamily="18" charset="0"/>
                <a:ea typeface="Calibri" panose="020F0502020204030204" pitchFamily="34" charset="0"/>
              </a:rPr>
              <a:t>Defunding police who violate the Law Enforcement Code of Ethics is yet another approach to mitigating police misconduct. Demilitarizing police who fail to adhere to the Law Enforcement Code of Ethics is yet another penalty for minimizing such </a:t>
            </a:r>
            <a:r>
              <a:rPr lang="en-GB" sz="1800" dirty="0" err="1">
                <a:effectLst/>
                <a:latin typeface="Times New Roman" panose="02020603050405020304" pitchFamily="18" charset="0"/>
                <a:ea typeface="Calibri" panose="020F0502020204030204" pitchFamily="34" charset="0"/>
              </a:rPr>
              <a:t>behaviors</a:t>
            </a:r>
            <a:r>
              <a:rPr lang="en-GB" sz="1800" dirty="0">
                <a:effectLst/>
                <a:latin typeface="Times New Roman" panose="02020603050405020304" pitchFamily="18" charset="0"/>
                <a:ea typeface="Calibri" panose="020F0502020204030204" pitchFamily="34" charset="0"/>
              </a:rPr>
              <a:t>. The other essential approaches to such problems are the suing of guilty police officers, and public demonstrations</a:t>
            </a:r>
            <a:endParaRPr lang="en-GB" dirty="0"/>
          </a:p>
        </p:txBody>
      </p:sp>
      <p:sp>
        <p:nvSpPr>
          <p:cNvPr id="5" name="TextBox 4">
            <a:extLst>
              <a:ext uri="{FF2B5EF4-FFF2-40B4-BE49-F238E27FC236}">
                <a16:creationId xmlns:a16="http://schemas.microsoft.com/office/drawing/2014/main" xmlns="" id="{CC4D0F54-6A3E-4941-B3FB-A18BB52317A0}"/>
              </a:ext>
            </a:extLst>
          </p:cNvPr>
          <p:cNvSpPr txBox="1"/>
          <p:nvPr/>
        </p:nvSpPr>
        <p:spPr>
          <a:xfrm>
            <a:off x="2798618" y="748145"/>
            <a:ext cx="7523018" cy="830997"/>
          </a:xfrm>
          <a:prstGeom prst="rect">
            <a:avLst/>
          </a:prstGeom>
          <a:noFill/>
        </p:spPr>
        <p:txBody>
          <a:bodyPr wrap="square" rtlCol="0">
            <a:spAutoFit/>
          </a:bodyPr>
          <a:lstStyle/>
          <a:p>
            <a:pPr algn="ctr"/>
            <a:r>
              <a:rPr lang="en-GB" sz="2400" b="1" dirty="0"/>
              <a:t>3. </a:t>
            </a:r>
            <a:r>
              <a:rPr lang="en-GB" sz="2400" b="1" dirty="0">
                <a:latin typeface="Times New Roman" panose="02020603050405020304" pitchFamily="18" charset="0"/>
                <a:cs typeface="Times New Roman" panose="02020603050405020304" pitchFamily="18" charset="0"/>
              </a:rPr>
              <a:t>Agency Measures Against Mr. </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Chauvin </a:t>
            </a:r>
          </a:p>
          <a:p>
            <a:pPr algn="ct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Derek’s Brutality</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4369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9C8DD73E-491A-4BBE-9052-7FABACE31D58}"/>
              </a:ext>
            </a:extLst>
          </p:cNvPr>
          <p:cNvSpPr txBox="1"/>
          <p:nvPr/>
        </p:nvSpPr>
        <p:spPr>
          <a:xfrm>
            <a:off x="2090057" y="2220686"/>
            <a:ext cx="8799616" cy="3139321"/>
          </a:xfrm>
          <a:prstGeom prst="rect">
            <a:avLst/>
          </a:prstGeom>
          <a:noFill/>
        </p:spPr>
        <p:txBody>
          <a:bodyPr wrap="square" rtlCol="0">
            <a:spAutoFit/>
          </a:bodyPr>
          <a:lstStyle/>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According to </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Robin (2020),  t</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he measure availed by the security department such as new police conduct policies, suing, demilitarizing, and closure of police stations whose officers misbehave were appropriate. However, the measures were not effective since police ethical misconducts are still issues to discuss. 	</a:t>
            </a:r>
          </a:p>
          <a:p>
            <a:pPr marL="285750" indent="-285750">
              <a:buFont typeface="Wingdings" panose="05000000000000000000" pitchFamily="2" charset="2"/>
              <a:buChar char="v"/>
            </a:pPr>
            <a:r>
              <a:rPr lang="en-GB" dirty="0">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Therefore, alternative measures are essential in ensuring the full mitigation of such practices. Educating the citizens on the police importance, and training police officers to fully respect human rights can serve as better measures. This is because educating the civilians will keep them on the Safe side of avoiding crimes, and also enhancing respect. Similarly, proper training of police officers before declaring them accomplished is essential in providing the country with officers who can serve humanity with extreme care.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xmlns="" id="{34523827-B099-40D7-844E-E75C93D7ADE1}"/>
              </a:ext>
            </a:extLst>
          </p:cNvPr>
          <p:cNvSpPr txBox="1"/>
          <p:nvPr/>
        </p:nvSpPr>
        <p:spPr>
          <a:xfrm>
            <a:off x="2355273" y="886691"/>
            <a:ext cx="5971309" cy="830997"/>
          </a:xfrm>
          <a:prstGeom prst="rect">
            <a:avLst/>
          </a:prstGeom>
          <a:noFill/>
        </p:spPr>
        <p:txBody>
          <a:bodyPr wrap="square" rtlCol="0">
            <a:spAutoFit/>
          </a:bodyPr>
          <a:lstStyle/>
          <a:p>
            <a:pPr algn="ctr"/>
            <a:r>
              <a:rPr lang="en-GB" sz="2400" b="1" dirty="0"/>
              <a:t>4</a:t>
            </a:r>
            <a:r>
              <a:rPr lang="en-GB" sz="2400" b="1" dirty="0">
                <a:latin typeface="Times New Roman" panose="02020603050405020304" pitchFamily="18" charset="0"/>
                <a:cs typeface="Times New Roman" panose="02020603050405020304" pitchFamily="18" charset="0"/>
              </a:rPr>
              <a:t>. Effectiveness of the Agency’s </a:t>
            </a:r>
          </a:p>
          <a:p>
            <a:pPr algn="ctr"/>
            <a:r>
              <a:rPr lang="en-GB" sz="2400" b="1" dirty="0">
                <a:latin typeface="Times New Roman" panose="02020603050405020304" pitchFamily="18" charset="0"/>
                <a:cs typeface="Times New Roman" panose="02020603050405020304" pitchFamily="18" charset="0"/>
              </a:rPr>
              <a:t>Measures</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553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2D539FDA-6699-4A67-928E-74134899C869}"/>
              </a:ext>
            </a:extLst>
          </p:cNvPr>
          <p:cNvSpPr txBox="1"/>
          <p:nvPr/>
        </p:nvSpPr>
        <p:spPr>
          <a:xfrm>
            <a:off x="1835398" y="2446316"/>
            <a:ext cx="7682675" cy="3139321"/>
          </a:xfrm>
          <a:prstGeom prst="rect">
            <a:avLst/>
          </a:prstGeom>
          <a:noFill/>
        </p:spPr>
        <p:txBody>
          <a:bodyPr wrap="square" rtlCol="0">
            <a:spAutoFit/>
          </a:bodyPr>
          <a:lstStyle/>
          <a:p>
            <a:pPr marL="285750" indent="-285750">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In the instance of Chauvin Derek and Mr. George </a:t>
            </a:r>
            <a:r>
              <a:rPr lang="en-GB" sz="1800" dirty="0" err="1">
                <a:effectLst/>
                <a:latin typeface="Times New Roman" panose="02020603050405020304" pitchFamily="18" charset="0"/>
                <a:ea typeface="Calibri" panose="020F0502020204030204" pitchFamily="34" charset="0"/>
                <a:cs typeface="Times New Roman" panose="02020603050405020304" pitchFamily="18" charset="0"/>
              </a:rPr>
              <a:t>Floyed</a:t>
            </a: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 the officer should have informed him of the mistakes which had set him to be a suspect, arrest him, and take him to the police station where who would have waited for his judgments. Leaning his knee again George Floyd  neck which posed deadly injures was unethical: the Law enforcement Code of Ethics states that “As a Law Enforcement Officer, my fundamental duty is to serve mankind; to safeguard lives and property; to protect the innocent against deception, the weak against oppression or intimidation, and the peaceful against violence or disorder; and to respect the Constitutional rights of all men to liberty, equality, and justice.”(</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Moore 2018).</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xmlns="" id="{412EF7DD-3BDB-4889-84FF-27695307F3BD}"/>
              </a:ext>
            </a:extLst>
          </p:cNvPr>
          <p:cNvSpPr txBox="1"/>
          <p:nvPr/>
        </p:nvSpPr>
        <p:spPr>
          <a:xfrm>
            <a:off x="2479964" y="360218"/>
            <a:ext cx="7190509" cy="1200329"/>
          </a:xfrm>
          <a:prstGeom prst="rect">
            <a:avLst/>
          </a:prstGeom>
          <a:noFill/>
        </p:spPr>
        <p:txBody>
          <a:bodyPr wrap="square" rtlCol="0">
            <a:spAutoFit/>
          </a:bodyPr>
          <a:lstStyle/>
          <a:p>
            <a:pPr algn="ctr"/>
            <a:r>
              <a:rPr lang="en-GB" sz="2400" b="1" dirty="0">
                <a:latin typeface="Times New Roman" panose="02020603050405020304" pitchFamily="18" charset="0"/>
                <a:cs typeface="Times New Roman" panose="02020603050405020304" pitchFamily="18" charset="0"/>
              </a:rPr>
              <a:t>5. What Mr. </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Chauvin </a:t>
            </a:r>
          </a:p>
          <a:p>
            <a:pPr algn="ct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Derek </a:t>
            </a:r>
            <a:r>
              <a:rPr lang="en-GB" sz="2400" b="1" dirty="0">
                <a:latin typeface="Times New Roman" panose="02020603050405020304" pitchFamily="18" charset="0"/>
                <a:ea typeface="Calibri" panose="020F0502020204030204" pitchFamily="34" charset="0"/>
                <a:cs typeface="Times New Roman" panose="02020603050405020304" pitchFamily="18" charset="0"/>
              </a:rPr>
              <a:t>Should </a:t>
            </a:r>
            <a:r>
              <a:rPr lang="en-GB" sz="2400" b="1" dirty="0">
                <a:latin typeface="Times New Roman" panose="02020603050405020304" pitchFamily="18" charset="0"/>
                <a:cs typeface="Times New Roman" panose="02020603050405020304" pitchFamily="18" charset="0"/>
              </a:rPr>
              <a:t>Have Done in Protection of L</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aw </a:t>
            </a:r>
            <a:r>
              <a:rPr lang="en-GB" sz="2400" b="1" dirty="0">
                <a:latin typeface="Times New Roman" panose="02020603050405020304" pitchFamily="18" charset="0"/>
                <a:ea typeface="Calibri" panose="020F0502020204030204" pitchFamily="34" charset="0"/>
                <a:cs typeface="Times New Roman" panose="02020603050405020304" pitchFamily="18" charset="0"/>
              </a:rPr>
              <a:t>E</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nforcement </a:t>
            </a:r>
            <a:r>
              <a:rPr lang="en-GB" sz="2400" b="1" dirty="0">
                <a:latin typeface="Times New Roman" panose="02020603050405020304" pitchFamily="18" charset="0"/>
                <a:ea typeface="Calibri" panose="020F0502020204030204" pitchFamily="34" charset="0"/>
                <a:cs typeface="Times New Roman" panose="02020603050405020304" pitchFamily="18" charset="0"/>
              </a:rPr>
              <a:t>C</a:t>
            </a: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ode of Ethics</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549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A9E7963-1A7C-41BF-ABD4-D75393B220DE}"/>
              </a:ext>
            </a:extLst>
          </p:cNvPr>
          <p:cNvSpPr txBox="1"/>
          <p:nvPr/>
        </p:nvSpPr>
        <p:spPr>
          <a:xfrm>
            <a:off x="1662545" y="1378856"/>
            <a:ext cx="8991600" cy="3898503"/>
          </a:xfrm>
          <a:prstGeom prst="rect">
            <a:avLst/>
          </a:prstGeom>
          <a:noFill/>
        </p:spPr>
        <p:txBody>
          <a:bodyPr wrap="square" rtlCol="0">
            <a:spAutoFit/>
          </a:bodyPr>
          <a:lstStyle/>
          <a:p>
            <a:pPr marL="285750" indent="-285750">
              <a:lnSpc>
                <a:spcPct val="200000"/>
              </a:lnSpc>
              <a:spcAft>
                <a:spcPts val="800"/>
              </a:spcAft>
              <a:buFont typeface="Wingdings" panose="05000000000000000000" pitchFamily="2" charset="2"/>
              <a:buChar char="v"/>
            </a:pPr>
            <a:r>
              <a:rPr lang="en-GB" dirty="0">
                <a:effectLst/>
                <a:latin typeface="Times New Roman" panose="02020603050405020304" pitchFamily="18" charset="0"/>
                <a:ea typeface="Calibri" panose="020F0502020204030204" pitchFamily="34" charset="0"/>
                <a:cs typeface="Times New Roman" panose="02020603050405020304" pitchFamily="18" charset="0"/>
              </a:rPr>
              <a:t>Police officers should live an exemplary life as a way of taking care of civilians; remain composed as well as mindful of </a:t>
            </a:r>
            <a:r>
              <a:rPr lang="en-GB" dirty="0" err="1">
                <a:effectLst/>
                <a:latin typeface="Times New Roman" panose="02020603050405020304" pitchFamily="18" charset="0"/>
                <a:ea typeface="Calibri" panose="020F0502020204030204" pitchFamily="34" charset="0"/>
                <a:cs typeface="Times New Roman" panose="02020603050405020304" pitchFamily="18" charset="0"/>
              </a:rPr>
              <a:t>everyones</a:t>
            </a:r>
            <a:r>
              <a:rPr lang="en-GB" dirty="0">
                <a:effectLst/>
                <a:latin typeface="Times New Roman" panose="02020603050405020304" pitchFamily="18" charset="0"/>
                <a:ea typeface="Calibri" panose="020F0502020204030204" pitchFamily="34" charset="0"/>
                <a:cs typeface="Times New Roman" panose="02020603050405020304" pitchFamily="18" charset="0"/>
              </a:rPr>
              <a:t>' security. They should abide by the virtues of truth, and honesty.  They should also never allow personal prejudices, feelings, friendships, and animosity to take control of the decisions they make. </a:t>
            </a:r>
          </a:p>
          <a:p>
            <a:pPr marL="285750" indent="-285750">
              <a:lnSpc>
                <a:spcPct val="200000"/>
              </a:lnSpc>
              <a:spcAft>
                <a:spcPts val="800"/>
              </a:spcAft>
              <a:buFont typeface="Wingdings" panose="05000000000000000000" pitchFamily="2" charset="2"/>
              <a:buChar char="v"/>
            </a:pPr>
            <a:r>
              <a:rPr lang="en-GB" sz="1800" dirty="0">
                <a:effectLst/>
                <a:latin typeface="Times New Roman" panose="02020603050405020304" pitchFamily="18" charset="0"/>
                <a:ea typeface="Calibri" panose="020F0502020204030204" pitchFamily="34" charset="0"/>
                <a:cs typeface="Times New Roman" panose="02020603050405020304" pitchFamily="18" charset="0"/>
              </a:rPr>
              <a:t>More, importantly, they should recognize the badges of their office, keeping them as a symbol of faith, and trust while achieving public goals of serving the citizens.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b="1" dirty="0"/>
          </a:p>
        </p:txBody>
      </p:sp>
      <p:sp>
        <p:nvSpPr>
          <p:cNvPr id="7" name="TextBox 6">
            <a:extLst>
              <a:ext uri="{FF2B5EF4-FFF2-40B4-BE49-F238E27FC236}">
                <a16:creationId xmlns:a16="http://schemas.microsoft.com/office/drawing/2014/main" xmlns="" id="{D462725D-4B08-4960-9C63-C72FF21E5DB9}"/>
              </a:ext>
            </a:extLst>
          </p:cNvPr>
          <p:cNvSpPr txBox="1"/>
          <p:nvPr/>
        </p:nvSpPr>
        <p:spPr>
          <a:xfrm>
            <a:off x="4724401" y="609599"/>
            <a:ext cx="3269672" cy="738664"/>
          </a:xfrm>
          <a:prstGeom prst="rect">
            <a:avLst/>
          </a:prstGeom>
          <a:noFill/>
        </p:spPr>
        <p:txBody>
          <a:bodyPr wrap="square" rtlCol="0">
            <a:spAutoFit/>
          </a:bodyPr>
          <a:lstStyle/>
          <a:p>
            <a:r>
              <a:rPr lang="en-GB"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Conclusion</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366270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FBBB328-9260-4858-BB77-529B9A955808}"/>
              </a:ext>
            </a:extLst>
          </p:cNvPr>
          <p:cNvSpPr txBox="1"/>
          <p:nvPr/>
        </p:nvSpPr>
        <p:spPr>
          <a:xfrm>
            <a:off x="526471" y="914400"/>
            <a:ext cx="11402293" cy="5109091"/>
          </a:xfrm>
          <a:prstGeom prst="rect">
            <a:avLst/>
          </a:prstGeom>
          <a:noFill/>
        </p:spPr>
        <p:txBody>
          <a:bodyPr wrap="square" rtlCol="0">
            <a:spAutoFit/>
          </a:bodyPr>
          <a:lstStyle/>
          <a:p>
            <a:pPr marL="457200" indent="457200">
              <a:lnSpc>
                <a:spcPct val="200000"/>
              </a:lnSpc>
              <a:spcAft>
                <a:spcPts val="800"/>
              </a:spcAft>
            </a:pP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BBC (2021). BBC News. George Floyd murder suspect Derek Chauvin has bail set at $1.25m.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800" u="none" strike="noStrike"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https</a:t>
            </a:r>
            <a:r>
              <a:rPr lang="en-GB" sz="1800" u="none"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2"/>
              </a:rPr>
              <a:t>://www.bbc.com/news/</a:t>
            </a:r>
            <a:r>
              <a:rPr lang="en-GB" sz="1800" u="none"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(Accessed; April 9th,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202Evan </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 </a:t>
            </a:r>
            <a:r>
              <a:rPr lang="en-GB"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Ainara</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 Christiaan T. Drew J., Haley W., and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Robin </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S.(2021). The Times. How George Floyd Was Killed in Police Custody.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800" u="none" strike="noStrike"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a:t>
            </a:r>
            <a:r>
              <a:rPr lang="en-GB" sz="1800" u="none"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3"/>
              </a:rPr>
              <a:t>://www.nytimes.com/2020/05/31/us/george-floyd-investigation.html</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(Accessed; April 9th, 2021</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200000"/>
              </a:lnSpc>
              <a:spcAft>
                <a:spcPts val="800"/>
              </a:spcAft>
            </a:pP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Moore</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 (2018). Law Enforcement Code of Ethics—a guide to police/community relations. The Police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Chief</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42(3), 56.</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200000"/>
              </a:lnSpc>
              <a:spcAft>
                <a:spcPts val="800"/>
              </a:spcAft>
            </a:pP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Robin L. (2020). BBC </a:t>
            </a:r>
            <a:r>
              <a:rPr lang="en-GB"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News.George</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Floyd death: Seven solutions to US police problems. </a:t>
            </a:r>
            <a:r>
              <a:rPr lang="en-GB"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GB" sz="1800" u="none" strike="noStrike"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a:t>
            </a:r>
            <a:r>
              <a:rPr lang="en-GB" sz="1800" u="none" strike="noStrik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hlinkClick r:id="rId4"/>
              </a:rPr>
              <a:t>://www.bbc.com/news/world-us-canada-52981634</a:t>
            </a:r>
            <a:r>
              <a:rPr lang="en-GB"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(accessed: April 9th, 2021).</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5" name="TextBox 4">
            <a:extLst>
              <a:ext uri="{FF2B5EF4-FFF2-40B4-BE49-F238E27FC236}">
                <a16:creationId xmlns:a16="http://schemas.microsoft.com/office/drawing/2014/main" xmlns="" id="{A46589AF-07BF-4408-9DFF-7480F7746808}"/>
              </a:ext>
            </a:extLst>
          </p:cNvPr>
          <p:cNvSpPr txBox="1"/>
          <p:nvPr/>
        </p:nvSpPr>
        <p:spPr>
          <a:xfrm>
            <a:off x="4059381" y="290946"/>
            <a:ext cx="4184074" cy="725648"/>
          </a:xfrm>
          <a:prstGeom prst="rect">
            <a:avLst/>
          </a:prstGeom>
          <a:noFill/>
        </p:spPr>
        <p:txBody>
          <a:bodyPr wrap="square" rtlCol="0">
            <a:spAutoFit/>
          </a:bodyPr>
          <a:lstStyle/>
          <a:p>
            <a:pPr indent="457200" algn="ctr">
              <a:lnSpc>
                <a:spcPct val="200000"/>
              </a:lnSpc>
              <a:spcAft>
                <a:spcPts val="800"/>
              </a:spcAft>
            </a:pPr>
            <a:r>
              <a:rPr lang="en-GB" sz="2400" b="1" dirty="0">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9829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A655BA53-241C-4842-8010-05793DE1C8CA}"/>
              </a:ext>
            </a:extLst>
          </p:cNvPr>
          <p:cNvSpPr>
            <a:spLocks noGrp="1"/>
          </p:cNvSpPr>
          <p:nvPr>
            <p:ph type="title"/>
          </p:nvPr>
        </p:nvSpPr>
        <p:spPr>
          <a:xfrm rot="1680441">
            <a:off x="519546" y="1528905"/>
            <a:ext cx="4232564" cy="1325563"/>
          </a:xfrm>
        </p:spPr>
        <p:style>
          <a:lnRef idx="1">
            <a:schemeClr val="dk1"/>
          </a:lnRef>
          <a:fillRef idx="2">
            <a:schemeClr val="dk1"/>
          </a:fillRef>
          <a:effectRef idx="1">
            <a:schemeClr val="dk1"/>
          </a:effectRef>
          <a:fontRef idx="minor">
            <a:schemeClr val="dk1"/>
          </a:fontRef>
        </p:style>
        <p:txBody>
          <a:bodyPr/>
          <a:lstStyle/>
          <a:p>
            <a:r>
              <a:rPr lang="en-GB" dirty="0">
                <a:ln w="0"/>
                <a:solidFill>
                  <a:schemeClr val="bg1"/>
                </a:solidFill>
                <a:effectLst>
                  <a:reflection blurRad="6350" stA="53000" endA="300" endPos="35500" dir="5400000" sy="-90000" algn="bl" rotWithShape="0"/>
                </a:effectLst>
              </a:rPr>
              <a:t>Thank You!</a:t>
            </a:r>
          </a:p>
        </p:txBody>
      </p:sp>
      <p:pic>
        <p:nvPicPr>
          <p:cNvPr id="5" name="Picture 2" descr="How to correctly respond when a guest says “Thank You” - Insights">
            <a:extLst>
              <a:ext uri="{FF2B5EF4-FFF2-40B4-BE49-F238E27FC236}">
                <a16:creationId xmlns:a16="http://schemas.microsoft.com/office/drawing/2014/main" xmlns="" id="{A614B485-341A-47CA-906E-4F2D6A59DA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4345" y="1888983"/>
            <a:ext cx="3387435" cy="3387435"/>
          </a:xfrm>
          <a:prstGeom prst="ellipse">
            <a:avLst/>
          </a:prstGeom>
          <a:ln w="63500" cap="rnd">
            <a:solidFill>
              <a:srgbClr val="333333"/>
            </a:solidFill>
          </a:ln>
          <a:effectLst>
            <a:glow rad="228600">
              <a:schemeClr val="accent4">
                <a:satMod val="175000"/>
                <a:alpha val="40000"/>
              </a:schemeClr>
            </a:glow>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Arrow: Curved Right 5">
            <a:extLst>
              <a:ext uri="{FF2B5EF4-FFF2-40B4-BE49-F238E27FC236}">
                <a16:creationId xmlns:a16="http://schemas.microsoft.com/office/drawing/2014/main" xmlns="" id="{DFD1FFBA-C4AA-454D-AEE6-8D40D7363F22}"/>
              </a:ext>
            </a:extLst>
          </p:cNvPr>
          <p:cNvSpPr/>
          <p:nvPr/>
        </p:nvSpPr>
        <p:spPr>
          <a:xfrm rot="20477312">
            <a:off x="2261212" y="3195706"/>
            <a:ext cx="1717965" cy="2033206"/>
          </a:xfrm>
          <a:prstGeom prst="curvedRightArrow">
            <a:avLst>
              <a:gd name="adj1" fmla="val 18115"/>
              <a:gd name="adj2" fmla="val 50000"/>
              <a:gd name="adj3" fmla="val 25000"/>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5590084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109</Words>
  <Application>Microsoft Office PowerPoint</Application>
  <PresentationFormat>Custom</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RATEMO EDWIN</dc:creator>
  <cp:lastModifiedBy>ACER</cp:lastModifiedBy>
  <cp:revision>7</cp:revision>
  <dcterms:created xsi:type="dcterms:W3CDTF">2021-04-09T15:30:31Z</dcterms:created>
  <dcterms:modified xsi:type="dcterms:W3CDTF">2021-04-09T17:28:14Z</dcterms:modified>
</cp:coreProperties>
</file>